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  <p:sldMasterId id="2147483682" r:id="rId2"/>
    <p:sldMasterId id="2147483690" r:id="rId3"/>
    <p:sldMasterId id="2147483698" r:id="rId4"/>
  </p:sldMasterIdLst>
  <p:notesMasterIdLst>
    <p:notesMasterId r:id="rId7"/>
  </p:notesMasterIdLst>
  <p:handoutMasterIdLst>
    <p:handoutMasterId r:id="rId8"/>
  </p:handoutMasterIdLst>
  <p:sldIdLst>
    <p:sldId id="329" r:id="rId5"/>
    <p:sldId id="328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vid Brow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AA8AB4"/>
    <a:srgbClr val="032453"/>
    <a:srgbClr val="D300D4"/>
    <a:srgbClr val="417189"/>
    <a:srgbClr val="559A89"/>
    <a:srgbClr val="86A8D9"/>
    <a:srgbClr val="99CC33"/>
    <a:srgbClr val="00A67C"/>
    <a:srgbClr val="0620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54" autoAdjust="0"/>
    <p:restoredTop sz="96226" autoAdjust="0"/>
  </p:normalViewPr>
  <p:slideViewPr>
    <p:cSldViewPr snapToGrid="0" snapToObjects="1">
      <p:cViewPr varScale="1">
        <p:scale>
          <a:sx n="113" d="100"/>
          <a:sy n="113" d="100"/>
        </p:scale>
        <p:origin x="-600" y="-112"/>
      </p:cViewPr>
      <p:guideLst>
        <p:guide orient="horz" pos="2806"/>
        <p:guide pos="53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417A8-372E-C941-8886-FC9A82B12D67}" type="datetimeFigureOut">
              <a:rPr lang="en-US" smtClean="0"/>
              <a:t>5/4/17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0519C8-2DBD-574E-810D-F5C0DBF5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3923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2F3D3-6AED-FE49-8B34-C32529AD4626}" type="datetimeFigureOut">
              <a:rPr lang="en-US" smtClean="0"/>
              <a:t>5/4/17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36F07-EA85-554D-8B28-B216DC4CF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711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jpe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991810" y="1579563"/>
            <a:ext cx="7499047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943430" y="3856038"/>
            <a:ext cx="7571618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19100" y="298450"/>
            <a:ext cx="8280400" cy="90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910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455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910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455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7" name="Picture 7" descr="XBD9904-006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Standard_Page_banner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 userDrawn="1"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11" name="Picture 7" descr="XBD9904-00679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5532438" y="1579563"/>
            <a:ext cx="3460750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5532438" y="3856038"/>
            <a:ext cx="3489325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2CC08F2B-4571-481C-B041-99CA70E3B2F9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Color_Stripe_Small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Standard_Page_banner2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1"/>
          <p:cNvSpPr txBox="1">
            <a:spLocks noChangeArrowheads="1"/>
          </p:cNvSpPr>
          <p:nvPr userDrawn="1"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7" name="Slide Number Placeholder 4"/>
          <p:cNvSpPr txBox="1">
            <a:spLocks noGrp="1"/>
          </p:cNvSpPr>
          <p:nvPr userDrawn="1"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6BBFFA41-292B-45ED-A3DA-2981A99C8CFD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19100" y="298450"/>
            <a:ext cx="8280400" cy="90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910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455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910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455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228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7" name="Picture 7" descr="XBD9904-006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Standard_Page_banner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 userDrawn="1"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11" name="Picture 7" descr="XBD9904-00679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5532438" y="1579563"/>
            <a:ext cx="3460750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5532438" y="3856038"/>
            <a:ext cx="3489325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hf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2CC08F2B-4571-481C-B041-99CA70E3B2F9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Color_Stripe_Small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Standard_Page_banner2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1"/>
          <p:cNvSpPr txBox="1">
            <a:spLocks noChangeArrowheads="1"/>
          </p:cNvSpPr>
          <p:nvPr userDrawn="1"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7" name="Slide Number Placeholder 4"/>
          <p:cNvSpPr txBox="1">
            <a:spLocks noGrp="1"/>
          </p:cNvSpPr>
          <p:nvPr userDrawn="1"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6BBFFA41-292B-45ED-A3DA-2981A99C8CFD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19100" y="298450"/>
            <a:ext cx="8280400" cy="90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910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455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910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455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981200" y="152400"/>
            <a:ext cx="6705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505200" y="6477000"/>
            <a:ext cx="21336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23A05B20-33EE-CB4A-B0F1-811C53033B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7" name="Picture 7" descr="XBD9904-006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Standard_Page_banner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 userDrawn="1"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11" name="Picture 7" descr="XBD9904-00679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5532438" y="1579563"/>
            <a:ext cx="3460750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5532438" y="3856038"/>
            <a:ext cx="3489325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2CC08F2B-4571-481C-B041-99CA70E3B2F9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Color_Stripe_Small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Standard_Page_banner2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1"/>
          <p:cNvSpPr txBox="1">
            <a:spLocks noChangeArrowheads="1"/>
          </p:cNvSpPr>
          <p:nvPr userDrawn="1"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7" name="Slide Number Placeholder 4"/>
          <p:cNvSpPr txBox="1">
            <a:spLocks noGrp="1"/>
          </p:cNvSpPr>
          <p:nvPr userDrawn="1"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6BBFFA41-292B-45ED-A3DA-2981A99C8CFD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2.xml"/><Relationship Id="rId8" Type="http://schemas.openxmlformats.org/officeDocument/2006/relationships/theme" Target="../theme/theme2.xml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theme" Target="../theme/theme4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7" r:id="rId3"/>
    <p:sldLayoutId id="2147483678" r:id="rId4"/>
    <p:sldLayoutId id="2147483681" r:id="rId5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/>
        </p:nvSpPr>
        <p:spPr>
          <a:xfrm>
            <a:off x="254601" y="2769324"/>
            <a:ext cx="6324256" cy="3408988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0" tIns="45710" rIns="91420" bIns="45710"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 smtClean="0">
                <a:solidFill>
                  <a:srgbClr val="17375E"/>
                </a:solidFill>
                <a:latin typeface="Calibri"/>
              </a:rPr>
              <a:t>form – Flexible Object-Relational Mapping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0" y="6377427"/>
            <a:ext cx="9144000" cy="50509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7159206" cy="700087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PyNWB</a:t>
            </a:r>
            <a:r>
              <a:rPr lang="en-US" dirty="0" smtClean="0"/>
              <a:t>: </a:t>
            </a:r>
            <a:r>
              <a:rPr lang="en-US" dirty="0" smtClean="0"/>
              <a:t>Software Architecture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b="0" dirty="0" smtClean="0">
                <a:ln/>
                <a:solidFill>
                  <a:srgbClr val="032453"/>
                </a:solidFill>
                <a:latin typeface="Arial"/>
                <a:cs typeface="Arial"/>
              </a:rPr>
              <a:t>Enabling </a:t>
            </a:r>
            <a:r>
              <a:rPr lang="en-US" sz="1400" b="0" dirty="0">
                <a:ln/>
                <a:solidFill>
                  <a:srgbClr val="032453"/>
                </a:solidFill>
                <a:latin typeface="Arial"/>
                <a:cs typeface="Arial"/>
              </a:rPr>
              <a:t>users and developers to efficiently interact with </a:t>
            </a:r>
            <a:r>
              <a:rPr lang="en-US" sz="1400" b="0" dirty="0" smtClean="0">
                <a:ln/>
                <a:solidFill>
                  <a:srgbClr val="032453"/>
                </a:solidFill>
                <a:latin typeface="Arial"/>
                <a:cs typeface="Arial"/>
              </a:rPr>
              <a:t>the NWB data format and format files</a:t>
            </a:r>
            <a:endParaRPr lang="en-US" sz="1400" dirty="0">
              <a:solidFill>
                <a:srgbClr val="032453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254601" y="1730655"/>
            <a:ext cx="3487846" cy="909664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0" tIns="45710" rIns="91420" bIns="45710"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 err="1">
                <a:solidFill>
                  <a:srgbClr val="17375E"/>
                </a:solidFill>
                <a:latin typeface="Calibri"/>
              </a:rPr>
              <a:t>p</a:t>
            </a:r>
            <a:r>
              <a:rPr lang="en-US" sz="1400" b="1" kern="0" dirty="0" err="1" smtClean="0">
                <a:solidFill>
                  <a:srgbClr val="17375E"/>
                </a:solidFill>
                <a:latin typeface="Calibri"/>
              </a:rPr>
              <a:t>ynwb</a:t>
            </a:r>
            <a:r>
              <a:rPr lang="en-US" sz="1400" b="1" kern="0" dirty="0" smtClean="0">
                <a:solidFill>
                  <a:srgbClr val="17375E"/>
                </a:solidFill>
                <a:latin typeface="Calibri"/>
              </a:rPr>
              <a:t> – Data API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4619361" y="3123555"/>
            <a:ext cx="1811594" cy="1445983"/>
          </a:xfrm>
          <a:prstGeom prst="rect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0" tIns="45710" rIns="91420" bIns="45710"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spec -Specification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79646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313706" y="5143981"/>
            <a:ext cx="4022630" cy="959734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0" tIns="45710" rIns="91420" bIns="45710"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backends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- I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/O</a:t>
            </a:r>
          </a:p>
        </p:txBody>
      </p:sp>
      <p:sp>
        <p:nvSpPr>
          <p:cNvPr id="70" name="Rectangle 69"/>
          <p:cNvSpPr/>
          <p:nvPr/>
        </p:nvSpPr>
        <p:spPr>
          <a:xfrm>
            <a:off x="313705" y="3123555"/>
            <a:ext cx="4022631" cy="1930523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0" tIns="45710" rIns="91420" bIns="45710"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>
                <a:solidFill>
                  <a:srgbClr val="4BACC6">
                    <a:lumMod val="50000"/>
                  </a:srgbClr>
                </a:solidFill>
                <a:latin typeface="Calibri"/>
              </a:rPr>
              <a:t>b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uild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-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Translation</a:t>
            </a:r>
          </a:p>
        </p:txBody>
      </p:sp>
      <p:sp>
        <p:nvSpPr>
          <p:cNvPr id="72" name="Rectangle 71"/>
          <p:cNvSpPr/>
          <p:nvPr/>
        </p:nvSpPr>
        <p:spPr>
          <a:xfrm>
            <a:off x="1450118" y="2058594"/>
            <a:ext cx="1566393" cy="52229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lIns="91420" tIns="45710" rIns="91420" bIns="4571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NWB UI Objects</a:t>
            </a:r>
          </a:p>
        </p:txBody>
      </p:sp>
      <p:sp>
        <p:nvSpPr>
          <p:cNvPr id="73" name="Rectangle 72"/>
          <p:cNvSpPr/>
          <p:nvPr/>
        </p:nvSpPr>
        <p:spPr>
          <a:xfrm>
            <a:off x="2668793" y="3739674"/>
            <a:ext cx="1566393" cy="52229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lIns="91420" tIns="45710" rIns="91420" bIns="4571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 smtClean="0">
                <a:solidFill>
                  <a:sysClr val="windowText" lastClr="000000"/>
                </a:solidFill>
                <a:latin typeface="Calibri"/>
              </a:rPr>
              <a:t>m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ap.BuildManager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467825" y="3739674"/>
            <a:ext cx="1959706" cy="52229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lIns="91420" tIns="45710" rIns="91420" bIns="4571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 err="1">
                <a:solidFill>
                  <a:sysClr val="windowText" lastClr="000000"/>
                </a:solidFill>
                <a:latin typeface="Calibri"/>
              </a:rPr>
              <a:t>m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ap.ObjectMapper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467826" y="4444445"/>
            <a:ext cx="1959705" cy="52229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lIns="91420" tIns="45710" rIns="91420" bIns="4571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 smtClean="0">
                <a:solidFill>
                  <a:sysClr val="windowText" lastClr="000000"/>
                </a:solidFill>
                <a:latin typeface="Calibri"/>
              </a:rPr>
              <a:t>b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uilders.GroupBuilder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en-US" sz="1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DatasetBuilder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etc.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sp>
        <p:nvSpPr>
          <p:cNvPr id="76" name="Rectangle 75"/>
          <p:cNvSpPr/>
          <p:nvPr/>
        </p:nvSpPr>
        <p:spPr>
          <a:xfrm>
            <a:off x="467826" y="5463560"/>
            <a:ext cx="1871584" cy="52229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lIns="91420" tIns="45710" rIns="91420" bIns="4571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Write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Backend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77" name="Straight Arrow Connector 76"/>
          <p:cNvCxnSpPr>
            <a:stCxn id="72" idx="1"/>
            <a:endCxn id="74" idx="1"/>
          </p:cNvCxnSpPr>
          <p:nvPr/>
        </p:nvCxnSpPr>
        <p:spPr>
          <a:xfrm rot="10800000" flipV="1">
            <a:off x="467826" y="2319740"/>
            <a:ext cx="982293" cy="1681080"/>
          </a:xfrm>
          <a:prstGeom prst="bentConnector3">
            <a:avLst>
              <a:gd name="adj1" fmla="val 133569"/>
            </a:avLst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78" name="Straight Arrow Connector 15"/>
          <p:cNvCxnSpPr/>
          <p:nvPr/>
        </p:nvCxnSpPr>
        <p:spPr>
          <a:xfrm rot="10800000">
            <a:off x="1936601" y="3739674"/>
            <a:ext cx="3367310" cy="261146"/>
          </a:xfrm>
          <a:prstGeom prst="bentConnector4">
            <a:avLst>
              <a:gd name="adj1" fmla="val 22685"/>
              <a:gd name="adj2" fmla="val 187537"/>
            </a:avLst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79" name="Straight Arrow Connector 78"/>
          <p:cNvCxnSpPr>
            <a:stCxn id="73" idx="1"/>
            <a:endCxn id="74" idx="3"/>
          </p:cNvCxnSpPr>
          <p:nvPr/>
        </p:nvCxnSpPr>
        <p:spPr>
          <a:xfrm flipH="1">
            <a:off x="2427531" y="4000820"/>
            <a:ext cx="241262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80" name="Straight Arrow Connector 79"/>
          <p:cNvCxnSpPr/>
          <p:nvPr/>
        </p:nvCxnSpPr>
        <p:spPr>
          <a:xfrm>
            <a:off x="1936600" y="4261965"/>
            <a:ext cx="0" cy="18248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81" name="Straight Arrow Connector 80"/>
          <p:cNvCxnSpPr/>
          <p:nvPr/>
        </p:nvCxnSpPr>
        <p:spPr>
          <a:xfrm>
            <a:off x="1936600" y="4966736"/>
            <a:ext cx="0" cy="496824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82" name="Straight Arrow Connector 81"/>
          <p:cNvCxnSpPr>
            <a:stCxn id="76" idx="2"/>
            <a:endCxn id="83" idx="1"/>
          </p:cNvCxnSpPr>
          <p:nvPr/>
        </p:nvCxnSpPr>
        <p:spPr>
          <a:xfrm flipH="1">
            <a:off x="1397129" y="5985851"/>
            <a:ext cx="6489" cy="347647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83" name="Can 82"/>
          <p:cNvSpPr/>
          <p:nvPr/>
        </p:nvSpPr>
        <p:spPr>
          <a:xfrm>
            <a:off x="613932" y="6333498"/>
            <a:ext cx="1566393" cy="521772"/>
          </a:xfrm>
          <a:prstGeom prst="can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0" tIns="45710" rIns="91420" bIns="4571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NWB File</a:t>
            </a:r>
          </a:p>
        </p:txBody>
      </p:sp>
      <p:sp>
        <p:nvSpPr>
          <p:cNvPr id="84" name="Rectangle 83"/>
          <p:cNvSpPr/>
          <p:nvPr/>
        </p:nvSpPr>
        <p:spPr>
          <a:xfrm>
            <a:off x="2668793" y="5463560"/>
            <a:ext cx="1566393" cy="52229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lIns="91420" tIns="45710" rIns="91420" bIns="4571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Read</a:t>
            </a:r>
          </a:p>
        </p:txBody>
      </p:sp>
      <p:cxnSp>
        <p:nvCxnSpPr>
          <p:cNvPr id="85" name="Straight Arrow Connector 40"/>
          <p:cNvCxnSpPr>
            <a:stCxn id="71" idx="2"/>
          </p:cNvCxnSpPr>
          <p:nvPr/>
        </p:nvCxnSpPr>
        <p:spPr>
          <a:xfrm rot="5400000">
            <a:off x="3979772" y="4331904"/>
            <a:ext cx="1576024" cy="1514749"/>
          </a:xfrm>
          <a:prstGeom prst="bentConnector3">
            <a:avLst>
              <a:gd name="adj1" fmla="val 99201"/>
            </a:avLst>
          </a:prstGeom>
          <a:noFill/>
          <a:ln w="2540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cxnSp>
        <p:nvCxnSpPr>
          <p:cNvPr id="86" name="Straight Arrow Connector 43"/>
          <p:cNvCxnSpPr>
            <a:stCxn id="83" idx="4"/>
            <a:endCxn id="84" idx="2"/>
          </p:cNvCxnSpPr>
          <p:nvPr/>
        </p:nvCxnSpPr>
        <p:spPr>
          <a:xfrm flipV="1">
            <a:off x="2180325" y="5985851"/>
            <a:ext cx="1271665" cy="608533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cxnSp>
        <p:nvCxnSpPr>
          <p:cNvPr id="87" name="Straight Arrow Connector 40"/>
          <p:cNvCxnSpPr>
            <a:stCxn id="84" idx="3"/>
            <a:endCxn id="72" idx="3"/>
          </p:cNvCxnSpPr>
          <p:nvPr/>
        </p:nvCxnSpPr>
        <p:spPr>
          <a:xfrm flipH="1" flipV="1">
            <a:off x="3016511" y="2319740"/>
            <a:ext cx="1218675" cy="3404966"/>
          </a:xfrm>
          <a:prstGeom prst="bentConnector3">
            <a:avLst>
              <a:gd name="adj1" fmla="val -18758"/>
            </a:avLst>
          </a:prstGeom>
          <a:noFill/>
          <a:ln w="2540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cxnSp>
        <p:nvCxnSpPr>
          <p:cNvPr id="88" name="Straight Arrow Connector 40"/>
          <p:cNvCxnSpPr>
            <a:stCxn id="73" idx="2"/>
            <a:endCxn id="84" idx="0"/>
          </p:cNvCxnSpPr>
          <p:nvPr/>
        </p:nvCxnSpPr>
        <p:spPr>
          <a:xfrm>
            <a:off x="3451990" y="4261965"/>
            <a:ext cx="0" cy="1201595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89" name="Rectangle 88"/>
          <p:cNvSpPr/>
          <p:nvPr/>
        </p:nvSpPr>
        <p:spPr>
          <a:xfrm>
            <a:off x="4562869" y="1730655"/>
            <a:ext cx="3661883" cy="909665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0" tIns="45710" rIns="91420" bIns="45710"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nwb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schema  - NWB Format Schema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6400059" y="2058594"/>
            <a:ext cx="1714194" cy="48879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lIns="91420" tIns="45710" rIns="91420" bIns="4571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NWB Format Specification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(YAML)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91" name="Straight Arrow Connector 15"/>
          <p:cNvCxnSpPr/>
          <p:nvPr/>
        </p:nvCxnSpPr>
        <p:spPr>
          <a:xfrm rot="5400000">
            <a:off x="6065759" y="2744817"/>
            <a:ext cx="1433994" cy="948802"/>
          </a:xfrm>
          <a:prstGeom prst="bentConnector3">
            <a:avLst>
              <a:gd name="adj1" fmla="val 99918"/>
            </a:avLst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92" name="Rectangle 91"/>
          <p:cNvSpPr/>
          <p:nvPr/>
        </p:nvSpPr>
        <p:spPr>
          <a:xfrm>
            <a:off x="254602" y="1110845"/>
            <a:ext cx="3487846" cy="368252"/>
          </a:xfrm>
          <a:prstGeom prst="rect">
            <a:avLst/>
          </a:prstGeom>
          <a:pattFill prst="ltUpDiag">
            <a:fgClr>
              <a:srgbClr val="4F81BD">
                <a:lumMod val="60000"/>
                <a:lumOff val="40000"/>
              </a:srgbClr>
            </a:fgClr>
            <a:bgClr>
              <a:prstClr val="white"/>
            </a:bgClr>
          </a:patt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0" tIns="45710" rIns="91420" bIns="4571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Application and Analysis Codes</a:t>
            </a:r>
          </a:p>
        </p:txBody>
      </p:sp>
      <p:cxnSp>
        <p:nvCxnSpPr>
          <p:cNvPr id="93" name="Straight Arrow Connector 40"/>
          <p:cNvCxnSpPr/>
          <p:nvPr/>
        </p:nvCxnSpPr>
        <p:spPr>
          <a:xfrm flipV="1">
            <a:off x="2339410" y="1479099"/>
            <a:ext cx="0" cy="579495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cxnSp>
        <p:nvCxnSpPr>
          <p:cNvPr id="94" name="Straight Arrow Connector 93"/>
          <p:cNvCxnSpPr>
            <a:stCxn id="92" idx="2"/>
          </p:cNvCxnSpPr>
          <p:nvPr/>
        </p:nvCxnSpPr>
        <p:spPr>
          <a:xfrm>
            <a:off x="1998525" y="1479097"/>
            <a:ext cx="0" cy="57625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96" name="Folded Corner 95"/>
          <p:cNvSpPr/>
          <p:nvPr/>
        </p:nvSpPr>
        <p:spPr>
          <a:xfrm>
            <a:off x="6783283" y="5517006"/>
            <a:ext cx="2163801" cy="1114329"/>
          </a:xfrm>
          <a:prstGeom prst="foldedCorner">
            <a:avLst/>
          </a:prstGeom>
          <a:solidFill>
            <a:sysClr val="window" lastClr="FFFFFF"/>
          </a:solidFill>
          <a:ln w="9525" cap="flat" cmpd="sng" algn="ctr">
            <a:solidFill>
              <a:srgbClr val="1F497D">
                <a:lumMod val="75000"/>
              </a:srgbClr>
            </a:solidFill>
            <a:prstDash val="solid"/>
          </a:ln>
          <a:effectLst>
            <a:glow rad="63500">
              <a:srgbClr val="4F81BD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6838546" y="5777858"/>
            <a:ext cx="307160" cy="123116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7145706" y="5686715"/>
            <a:ext cx="17375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Software 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library/tool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6838546" y="5960039"/>
            <a:ext cx="153580" cy="107300"/>
          </a:xfrm>
          <a:prstGeom prst="rect">
            <a:avLst/>
          </a:prstGeom>
          <a:gradFill rotWithShape="1">
            <a:gsLst>
              <a:gs pos="0">
                <a:srgbClr val="8064A2">
                  <a:tint val="50000"/>
                  <a:satMod val="300000"/>
                </a:srgbClr>
              </a:gs>
              <a:gs pos="35000">
                <a:srgbClr val="8064A2">
                  <a:tint val="37000"/>
                  <a:satMod val="300000"/>
                </a:srgbClr>
              </a:gs>
              <a:gs pos="100000">
                <a:srgbClr val="8064A2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6838546" y="6067339"/>
            <a:ext cx="153580" cy="110973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6992126" y="5960040"/>
            <a:ext cx="153580" cy="107300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6992126" y="6067340"/>
            <a:ext cx="153580" cy="110972"/>
          </a:xfrm>
          <a:prstGeom prst="rect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7145706" y="5919469"/>
            <a:ext cx="19136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Main software component</a:t>
            </a:r>
          </a:p>
        </p:txBody>
      </p:sp>
      <p:cxnSp>
        <p:nvCxnSpPr>
          <p:cNvPr id="104" name="Straight Arrow Connector 40"/>
          <p:cNvCxnSpPr/>
          <p:nvPr/>
        </p:nvCxnSpPr>
        <p:spPr>
          <a:xfrm flipH="1">
            <a:off x="6821210" y="6501938"/>
            <a:ext cx="275667" cy="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105" name="Rectangle 104"/>
          <p:cNvSpPr/>
          <p:nvPr/>
        </p:nvSpPr>
        <p:spPr>
          <a:xfrm>
            <a:off x="7145706" y="6354336"/>
            <a:ext cx="19136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Read</a:t>
            </a:r>
          </a:p>
        </p:txBody>
      </p:sp>
      <p:cxnSp>
        <p:nvCxnSpPr>
          <p:cNvPr id="106" name="Straight Arrow Connector 40"/>
          <p:cNvCxnSpPr/>
          <p:nvPr/>
        </p:nvCxnSpPr>
        <p:spPr>
          <a:xfrm>
            <a:off x="6838546" y="6303533"/>
            <a:ext cx="307160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107" name="Rectangle 106"/>
          <p:cNvSpPr/>
          <p:nvPr/>
        </p:nvSpPr>
        <p:spPr>
          <a:xfrm>
            <a:off x="7145706" y="6165033"/>
            <a:ext cx="19136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Write</a:t>
            </a:r>
          </a:p>
        </p:txBody>
      </p:sp>
      <p:sp>
        <p:nvSpPr>
          <p:cNvPr id="108" name="Rectangle 107"/>
          <p:cNvSpPr/>
          <p:nvPr/>
        </p:nvSpPr>
        <p:spPr>
          <a:xfrm>
            <a:off x="4663520" y="2055349"/>
            <a:ext cx="1460605" cy="49204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lIns="91420" tIns="45710" rIns="91420" bIns="4571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Specification Language</a:t>
            </a:r>
          </a:p>
        </p:txBody>
      </p:sp>
      <p:cxnSp>
        <p:nvCxnSpPr>
          <p:cNvPr id="112" name="Straight Arrow Connector 15"/>
          <p:cNvCxnSpPr>
            <a:stCxn id="108" idx="3"/>
            <a:endCxn id="90" idx="1"/>
          </p:cNvCxnSpPr>
          <p:nvPr/>
        </p:nvCxnSpPr>
        <p:spPr>
          <a:xfrm>
            <a:off x="6124125" y="2301371"/>
            <a:ext cx="275934" cy="162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71" name="Rectangle 70"/>
          <p:cNvSpPr/>
          <p:nvPr/>
        </p:nvSpPr>
        <p:spPr>
          <a:xfrm>
            <a:off x="4741961" y="3778975"/>
            <a:ext cx="1566393" cy="52229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lIns="91420" tIns="45710" rIns="91420" bIns="4571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Specification 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4562869" y="1110845"/>
            <a:ext cx="3661883" cy="368252"/>
          </a:xfrm>
          <a:prstGeom prst="rect">
            <a:avLst/>
          </a:prstGeom>
          <a:pattFill prst="ltUpDiag">
            <a:fgClr>
              <a:srgbClr val="4F81BD">
                <a:lumMod val="60000"/>
                <a:lumOff val="40000"/>
              </a:srgbClr>
            </a:fgClr>
            <a:bgClr>
              <a:prstClr val="white"/>
            </a:bgClr>
          </a:patt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0" tIns="45710" rIns="91420" bIns="4571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 smtClean="0">
                <a:solidFill>
                  <a:srgbClr val="1F497D">
                    <a:lumMod val="75000"/>
                  </a:srgbClr>
                </a:solidFill>
                <a:latin typeface="Calibri"/>
              </a:rPr>
              <a:t>Format </a:t>
            </a:r>
            <a:r>
              <a:rPr lang="en-US" sz="1400" b="1" kern="0" dirty="0" smtClean="0">
                <a:solidFill>
                  <a:srgbClr val="1F497D">
                    <a:lumMod val="75000"/>
                  </a:srgbClr>
                </a:solidFill>
                <a:latin typeface="Calibri"/>
              </a:rPr>
              <a:t>Extensions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13" name="Straight Arrow Connector 15"/>
          <p:cNvCxnSpPr>
            <a:stCxn id="111" idx="3"/>
          </p:cNvCxnSpPr>
          <p:nvPr/>
        </p:nvCxnSpPr>
        <p:spPr>
          <a:xfrm flipH="1">
            <a:off x="6308356" y="1294971"/>
            <a:ext cx="1916396" cy="2831541"/>
          </a:xfrm>
          <a:prstGeom prst="bentConnector4">
            <a:avLst>
              <a:gd name="adj1" fmla="val -11929"/>
              <a:gd name="adj2" fmla="val 100481"/>
            </a:avLst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arrow"/>
            <a:tailEnd type="arrow"/>
          </a:ln>
          <a:effectLst/>
        </p:spPr>
      </p:cxnSp>
      <p:sp>
        <p:nvSpPr>
          <p:cNvPr id="114" name="Rectangle 113"/>
          <p:cNvSpPr/>
          <p:nvPr/>
        </p:nvSpPr>
        <p:spPr>
          <a:xfrm>
            <a:off x="6838546" y="5580280"/>
            <a:ext cx="307160" cy="123116"/>
          </a:xfrm>
          <a:prstGeom prst="rect">
            <a:avLst/>
          </a:prstGeom>
          <a:pattFill prst="ltUpDiag">
            <a:fgClr>
              <a:srgbClr val="4F81BD">
                <a:lumMod val="60000"/>
                <a:lumOff val="40000"/>
              </a:srgbClr>
            </a:fgClr>
            <a:bgClr>
              <a:prstClr val="white"/>
            </a:bgClr>
          </a:patt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1420" tIns="45710" rIns="91420" bIns="4571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5" name="Rectangle 114"/>
          <p:cNvSpPr/>
          <p:nvPr/>
        </p:nvSpPr>
        <p:spPr>
          <a:xfrm>
            <a:off x="7145706" y="5486299"/>
            <a:ext cx="17375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User code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95" name="Straight Arrow Connector 94"/>
          <p:cNvCxnSpPr>
            <a:stCxn id="111" idx="2"/>
            <a:endCxn id="89" idx="0"/>
          </p:cNvCxnSpPr>
          <p:nvPr/>
        </p:nvCxnSpPr>
        <p:spPr>
          <a:xfrm>
            <a:off x="6393811" y="1479097"/>
            <a:ext cx="0" cy="251558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999859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3367443" y="4033339"/>
            <a:ext cx="3016078" cy="903396"/>
          </a:xfrm>
          <a:prstGeom prst="rect">
            <a:avLst/>
          </a:prstGeom>
          <a:solidFill>
            <a:srgbClr val="95B3D7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noProof="0" dirty="0" smtClean="0">
                <a:solidFill>
                  <a:srgbClr val="032453"/>
                </a:solidFill>
                <a:latin typeface="Calibri"/>
              </a:rPr>
              <a:t>form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03245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6214453" y="6320918"/>
            <a:ext cx="2892194" cy="51217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smtClean="0"/>
              <a:t>did we choose this design?</a:t>
            </a:r>
            <a:endParaRPr lang="en-US" dirty="0"/>
          </a:p>
        </p:txBody>
      </p:sp>
      <p:sp>
        <p:nvSpPr>
          <p:cNvPr id="121" name="Rectangle 120"/>
          <p:cNvSpPr/>
          <p:nvPr/>
        </p:nvSpPr>
        <p:spPr>
          <a:xfrm>
            <a:off x="3367443" y="3154181"/>
            <a:ext cx="1675377" cy="609446"/>
          </a:xfrm>
          <a:prstGeom prst="rect">
            <a:avLst/>
          </a:prstGeom>
          <a:solidFill>
            <a:srgbClr val="95B3D7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pynwb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03245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5229585" y="4294836"/>
            <a:ext cx="1049784" cy="285949"/>
          </a:xfrm>
          <a:prstGeom prst="rect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Specification</a:t>
            </a:r>
          </a:p>
        </p:txBody>
      </p:sp>
      <p:sp>
        <p:nvSpPr>
          <p:cNvPr id="123" name="Rectangle 122"/>
          <p:cNvSpPr/>
          <p:nvPr/>
        </p:nvSpPr>
        <p:spPr>
          <a:xfrm>
            <a:off x="3421547" y="4580784"/>
            <a:ext cx="1521330" cy="285949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I/O</a:t>
            </a:r>
          </a:p>
        </p:txBody>
      </p:sp>
      <p:sp>
        <p:nvSpPr>
          <p:cNvPr id="124" name="Rectangle 123"/>
          <p:cNvSpPr/>
          <p:nvPr/>
        </p:nvSpPr>
        <p:spPr>
          <a:xfrm>
            <a:off x="3421546" y="3424511"/>
            <a:ext cx="1521331" cy="285949"/>
          </a:xfrm>
          <a:prstGeom prst="rect">
            <a:avLst/>
          </a:prstGeom>
          <a:gradFill rotWithShape="1">
            <a:gsLst>
              <a:gs pos="0">
                <a:srgbClr val="8064A2">
                  <a:tint val="50000"/>
                  <a:satMod val="300000"/>
                </a:srgbClr>
              </a:gs>
              <a:gs pos="35000">
                <a:srgbClr val="8064A2">
                  <a:tint val="37000"/>
                  <a:satMod val="300000"/>
                </a:srgbClr>
              </a:gs>
              <a:gs pos="100000">
                <a:srgbClr val="8064A2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 API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3421546" y="4294836"/>
            <a:ext cx="1521330" cy="285949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 Translation</a:t>
            </a:r>
          </a:p>
        </p:txBody>
      </p:sp>
      <p:sp>
        <p:nvSpPr>
          <p:cNvPr id="126" name="Can 125"/>
          <p:cNvSpPr/>
          <p:nvPr/>
        </p:nvSpPr>
        <p:spPr>
          <a:xfrm>
            <a:off x="3465295" y="5236887"/>
            <a:ext cx="1433834" cy="455053"/>
          </a:xfrm>
          <a:prstGeom prst="can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NWB File</a:t>
            </a:r>
          </a:p>
        </p:txBody>
      </p:sp>
      <p:sp>
        <p:nvSpPr>
          <p:cNvPr id="127" name="Rectangle 126"/>
          <p:cNvSpPr/>
          <p:nvPr/>
        </p:nvSpPr>
        <p:spPr>
          <a:xfrm>
            <a:off x="5260539" y="3154181"/>
            <a:ext cx="1122982" cy="574428"/>
          </a:xfrm>
          <a:prstGeom prst="rect">
            <a:avLst/>
          </a:prstGeom>
          <a:solidFill>
            <a:srgbClr val="95B3D7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nwb</a:t>
            </a: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-schema</a:t>
            </a:r>
          </a:p>
        </p:txBody>
      </p:sp>
      <p:cxnSp>
        <p:nvCxnSpPr>
          <p:cNvPr id="128" name="Straight Arrow Connector 15"/>
          <p:cNvCxnSpPr>
            <a:stCxn id="127" idx="2"/>
          </p:cNvCxnSpPr>
          <p:nvPr/>
        </p:nvCxnSpPr>
        <p:spPr>
          <a:xfrm>
            <a:off x="5822030" y="3728609"/>
            <a:ext cx="0" cy="566227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129" name="Rectangle 128"/>
          <p:cNvSpPr/>
          <p:nvPr/>
        </p:nvSpPr>
        <p:spPr>
          <a:xfrm>
            <a:off x="3367442" y="2389862"/>
            <a:ext cx="1675377" cy="461712"/>
          </a:xfrm>
          <a:prstGeom prst="rect">
            <a:avLst/>
          </a:prstGeom>
          <a:pattFill prst="ltUpDiag">
            <a:fgClr>
              <a:srgbClr val="95B3D7"/>
            </a:fgClr>
            <a:bgClr>
              <a:prstClr val="white"/>
            </a:bgClr>
          </a:patt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Application and Analysis Codes</a:t>
            </a:r>
          </a:p>
        </p:txBody>
      </p:sp>
      <p:cxnSp>
        <p:nvCxnSpPr>
          <p:cNvPr id="130" name="Straight Arrow Connector 129"/>
          <p:cNvCxnSpPr>
            <a:stCxn id="121" idx="0"/>
            <a:endCxn id="129" idx="2"/>
          </p:cNvCxnSpPr>
          <p:nvPr/>
        </p:nvCxnSpPr>
        <p:spPr>
          <a:xfrm flipH="1" flipV="1">
            <a:off x="4205131" y="2851574"/>
            <a:ext cx="1" cy="302607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arrow"/>
            <a:tailEnd type="arrow"/>
          </a:ln>
          <a:effectLst/>
        </p:spPr>
      </p:cxnSp>
      <p:cxnSp>
        <p:nvCxnSpPr>
          <p:cNvPr id="131" name="Straight Arrow Connector 130"/>
          <p:cNvCxnSpPr>
            <a:stCxn id="126" idx="1"/>
            <a:endCxn id="123" idx="2"/>
          </p:cNvCxnSpPr>
          <p:nvPr/>
        </p:nvCxnSpPr>
        <p:spPr>
          <a:xfrm flipV="1">
            <a:off x="4182212" y="4866733"/>
            <a:ext cx="0" cy="370154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arrow"/>
            <a:tailEnd type="arrow"/>
          </a:ln>
          <a:effectLst/>
        </p:spPr>
      </p:cxnSp>
      <p:sp>
        <p:nvSpPr>
          <p:cNvPr id="132" name="Rectangular Callout 131"/>
          <p:cNvSpPr/>
          <p:nvPr/>
        </p:nvSpPr>
        <p:spPr>
          <a:xfrm>
            <a:off x="304660" y="2056557"/>
            <a:ext cx="2593250" cy="2393128"/>
          </a:xfrm>
          <a:prstGeom prst="wedgeRectCallout">
            <a:avLst>
              <a:gd name="adj1" fmla="val 73027"/>
              <a:gd name="adj2" fmla="val 50166"/>
            </a:avLst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BACC6"/>
            </a:solidFill>
            <a:prstDash val="solid"/>
          </a:ln>
          <a:effectLst/>
        </p:spPr>
        <p:txBody>
          <a:bodyPr lIns="91420" tIns="45710" rIns="91420" bIns="45710" rtlCol="0" anchor="ctr"/>
          <a:lstStyle/>
          <a:p>
            <a:pPr marL="173002" marR="0" lvl="0" indent="-173002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Insulate the data API from the:</a:t>
            </a:r>
          </a:p>
          <a:p>
            <a:pPr marL="630102" marR="0" lvl="1" indent="-173002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Storage backend and</a:t>
            </a:r>
          </a:p>
          <a:p>
            <a:pPr marL="630102" marR="0" lvl="1" indent="-173002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Storage schema</a:t>
            </a:r>
          </a:p>
          <a:p>
            <a:pPr marL="173002" marR="0" lvl="0" indent="-173002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Map between in-memory and in-storage objects</a:t>
            </a:r>
          </a:p>
          <a:p>
            <a:pPr marL="630102" marR="0" lvl="1" indent="-173002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Provide default mapping based on NWB schema</a:t>
            </a:r>
          </a:p>
          <a:p>
            <a:pPr marL="173002" marR="0" lvl="0" indent="-173002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Based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 NWB primitives (Group, Dataset, Attribute) but independent of storage</a:t>
            </a:r>
          </a:p>
        </p:txBody>
      </p:sp>
      <p:sp>
        <p:nvSpPr>
          <p:cNvPr id="134" name="Rectangular Callout 133"/>
          <p:cNvSpPr/>
          <p:nvPr/>
        </p:nvSpPr>
        <p:spPr>
          <a:xfrm>
            <a:off x="814192" y="4936735"/>
            <a:ext cx="2335473" cy="1189880"/>
          </a:xfrm>
          <a:prstGeom prst="wedgeRectCallout">
            <a:avLst>
              <a:gd name="adj1" fmla="val 72954"/>
              <a:gd name="adj2" fmla="val -65692"/>
            </a:avLst>
          </a:prstGeom>
          <a:solidFill>
            <a:srgbClr val="9BBB59">
              <a:lumMod val="20000"/>
              <a:lumOff val="80000"/>
            </a:srgbClr>
          </a:solidFill>
          <a:ln w="25400" cap="flat" cmpd="sng" algn="ctr">
            <a:solidFill>
              <a:srgbClr val="9BBB59"/>
            </a:solidFill>
            <a:prstDash val="solid"/>
          </a:ln>
          <a:effectLst/>
        </p:spPr>
        <p:txBody>
          <a:bodyPr lIns="91420" tIns="45710" rIns="91420" bIns="45710" rtlCol="0" anchor="ctr"/>
          <a:lstStyle/>
          <a:p>
            <a:pPr marL="117450" marR="0" lvl="0" indent="-117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Provide more flexibility with regard to data storage</a:t>
            </a:r>
          </a:p>
          <a:p>
            <a:pPr marL="117450" marR="0" lvl="0" indent="-117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PyNWB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currently uses HDF5, but other storage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backends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are possible</a:t>
            </a:r>
          </a:p>
        </p:txBody>
      </p:sp>
      <p:sp>
        <p:nvSpPr>
          <p:cNvPr id="135" name="Rectangular Callout 134"/>
          <p:cNvSpPr/>
          <p:nvPr/>
        </p:nvSpPr>
        <p:spPr>
          <a:xfrm>
            <a:off x="6597019" y="4936735"/>
            <a:ext cx="2449166" cy="1189880"/>
          </a:xfrm>
          <a:prstGeom prst="wedgeRectCallout">
            <a:avLst>
              <a:gd name="adj1" fmla="val -66969"/>
              <a:gd name="adj2" fmla="val -90950"/>
            </a:avLst>
          </a:prstGeom>
          <a:solidFill>
            <a:srgbClr val="F79646">
              <a:lumMod val="20000"/>
              <a:lumOff val="80000"/>
            </a:srgbClr>
          </a:solidFill>
          <a:ln w="25400" cap="flat" cmpd="sng" algn="ctr">
            <a:solidFill>
              <a:srgbClr val="F79646"/>
            </a:solidFill>
            <a:prstDash val="solid"/>
          </a:ln>
          <a:effectLst/>
        </p:spPr>
        <p:txBody>
          <a:bodyPr lIns="91420" tIns="45710" rIns="91420" bIns="45710" rtlCol="0" anchor="ctr"/>
          <a:lstStyle/>
          <a:p>
            <a:pPr marL="117450" marR="0" lvl="0" indent="-117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Insulate the storage from the specification language</a:t>
            </a:r>
          </a:p>
          <a:p>
            <a:pPr marL="117450" marR="0" lvl="0" indent="-117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Simplify the use and creation of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format specifications and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extensions</a:t>
            </a:r>
          </a:p>
        </p:txBody>
      </p:sp>
      <p:sp>
        <p:nvSpPr>
          <p:cNvPr id="136" name="Rectangular Callout 135"/>
          <p:cNvSpPr/>
          <p:nvPr/>
        </p:nvSpPr>
        <p:spPr>
          <a:xfrm>
            <a:off x="6597020" y="3182567"/>
            <a:ext cx="2449166" cy="998760"/>
          </a:xfrm>
          <a:prstGeom prst="wedgeRectCallout">
            <a:avLst>
              <a:gd name="adj1" fmla="val -67359"/>
              <a:gd name="adj2" fmla="val -13758"/>
            </a:avLst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solidFill>
              <a:srgbClr val="1F497D"/>
            </a:solidFill>
            <a:prstDash val="solid"/>
          </a:ln>
          <a:effectLst/>
        </p:spPr>
        <p:txBody>
          <a:bodyPr lIns="91420" tIns="45710" rIns="91420" bIns="45710" rtlCol="0" anchor="ctr"/>
          <a:lstStyle/>
          <a:p>
            <a:pPr marL="117450" marR="0" lvl="0" indent="-117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Enable formal specification of data formats</a:t>
            </a:r>
          </a:p>
          <a:p>
            <a:pPr marL="117450" marR="0" lvl="0" indent="-117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Support extension and evolution of the format</a:t>
            </a:r>
          </a:p>
        </p:txBody>
      </p:sp>
      <p:cxnSp>
        <p:nvCxnSpPr>
          <p:cNvPr id="33" name="Straight Arrow Connector 15"/>
          <p:cNvCxnSpPr/>
          <p:nvPr/>
        </p:nvCxnSpPr>
        <p:spPr>
          <a:xfrm flipH="1">
            <a:off x="4942876" y="4449049"/>
            <a:ext cx="286709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32" name="Straight Arrow Connector 31"/>
          <p:cNvCxnSpPr>
            <a:endCxn id="121" idx="2"/>
          </p:cNvCxnSpPr>
          <p:nvPr/>
        </p:nvCxnSpPr>
        <p:spPr>
          <a:xfrm flipV="1">
            <a:off x="4205132" y="3763627"/>
            <a:ext cx="0" cy="26971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arrow"/>
            <a:tailEnd type="arrow"/>
          </a:ln>
          <a:effectLst/>
        </p:spPr>
      </p:cxnSp>
      <p:sp>
        <p:nvSpPr>
          <p:cNvPr id="46" name="Rectangle 45"/>
          <p:cNvSpPr/>
          <p:nvPr/>
        </p:nvSpPr>
        <p:spPr>
          <a:xfrm>
            <a:off x="5260538" y="2367339"/>
            <a:ext cx="1122983" cy="461712"/>
          </a:xfrm>
          <a:prstGeom prst="rect">
            <a:avLst/>
          </a:prstGeom>
          <a:pattFill prst="ltUpDiag">
            <a:fgClr>
              <a:srgbClr val="95B3D7"/>
            </a:fgClr>
            <a:bgClr>
              <a:prstClr val="white"/>
            </a:bgClr>
          </a:patt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Format Extensions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03245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48" name="Straight Arrow Connector 47"/>
          <p:cNvCxnSpPr>
            <a:stCxn id="127" idx="0"/>
            <a:endCxn id="46" idx="2"/>
          </p:cNvCxnSpPr>
          <p:nvPr/>
        </p:nvCxnSpPr>
        <p:spPr>
          <a:xfrm flipV="1">
            <a:off x="5822030" y="2829051"/>
            <a:ext cx="0" cy="32513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arrow"/>
            <a:tailEnd type="arrow"/>
          </a:ln>
          <a:effectLst/>
        </p:spPr>
      </p:cxnSp>
      <p:sp>
        <p:nvSpPr>
          <p:cNvPr id="133" name="Rectangular Callout 132"/>
          <p:cNvSpPr/>
          <p:nvPr/>
        </p:nvSpPr>
        <p:spPr>
          <a:xfrm>
            <a:off x="4552235" y="1228665"/>
            <a:ext cx="3800875" cy="951510"/>
          </a:xfrm>
          <a:prstGeom prst="wedgeRectCallout">
            <a:avLst>
              <a:gd name="adj1" fmla="val -42929"/>
              <a:gd name="adj2" fmla="val 197741"/>
            </a:avLst>
          </a:prstGeom>
          <a:solidFill>
            <a:srgbClr val="AA8AB4">
              <a:alpha val="29000"/>
            </a:srgbClr>
          </a:solidFill>
          <a:ln w="25400" cap="flat" cmpd="sng" algn="ctr">
            <a:solidFill>
              <a:srgbClr val="8064A2"/>
            </a:solidFill>
            <a:prstDash val="solid"/>
          </a:ln>
          <a:effectLst/>
        </p:spPr>
        <p:txBody>
          <a:bodyPr lIns="91420" tIns="45710" rIns="91420" bIns="45710" rtlCol="0" anchor="ctr"/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Provide a stable and maintainable data API that advanced applications can built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400" kern="0" noProof="0" dirty="0" smtClean="0">
                <a:solidFill>
                  <a:srgbClr val="032453"/>
                </a:solidFill>
                <a:latin typeface="Calibri"/>
              </a:rPr>
              <a:t>Customize type-specific object-relational mapping for read/write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3245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1959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ue Berkely Lab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 Berkely Lab Theme.thmx</Template>
  <TotalTime>29488</TotalTime>
  <Words>222</Words>
  <Application>Microsoft Macintosh PowerPoint</Application>
  <PresentationFormat>On-screen Show (4:3)</PresentationFormat>
  <Paragraphs>50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Blue Berkely Lab Theme</vt:lpstr>
      <vt:lpstr>5_Office Theme</vt:lpstr>
      <vt:lpstr>6_Office Theme</vt:lpstr>
      <vt:lpstr>7_Office Theme</vt:lpstr>
      <vt:lpstr>PyNWB: Software Architecture Enabling users and developers to efficiently interact with the NWB data format and format files</vt:lpstr>
      <vt:lpstr>Why did we choose this design?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Carter</dc:creator>
  <cp:lastModifiedBy>Oliver Ruebel</cp:lastModifiedBy>
  <cp:revision>484</cp:revision>
  <cp:lastPrinted>2013-09-26T21:11:36Z</cp:lastPrinted>
  <dcterms:created xsi:type="dcterms:W3CDTF">2011-12-07T04:54:59Z</dcterms:created>
  <dcterms:modified xsi:type="dcterms:W3CDTF">2017-05-04T15:53:22Z</dcterms:modified>
</cp:coreProperties>
</file>