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36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108" d="100"/>
          <a:sy n="108" d="100"/>
        </p:scale>
        <p:origin x="-1376" y="-112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3/7/19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660" y="1046484"/>
            <a:ext cx="8741526" cy="5080131"/>
            <a:chOff x="304660" y="1046484"/>
            <a:chExt cx="8741526" cy="5080131"/>
          </a:xfrm>
        </p:grpSpPr>
        <p:sp>
          <p:nvSpPr>
            <p:cNvPr id="31" name="Rectangle 30"/>
            <p:cNvSpPr/>
            <p:nvPr/>
          </p:nvSpPr>
          <p:spPr>
            <a:xfrm>
              <a:off x="3367443" y="4033339"/>
              <a:ext cx="3016078" cy="903396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noProof="0" dirty="0" err="1" smtClean="0">
                  <a:solidFill>
                    <a:srgbClr val="032453"/>
                  </a:solidFill>
                  <a:latin typeface="Calibri"/>
                  <a:cs typeface="Calibri"/>
                </a:rPr>
                <a:t>hdmf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367443" y="3154181"/>
              <a:ext cx="1675377" cy="609446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32453"/>
                  </a:solidFill>
                  <a:latin typeface="Calibri"/>
                  <a:cs typeface="Calibri"/>
                </a:rPr>
                <a:t>&lt;c</a:t>
              </a:r>
              <a:r>
                <a:rPr kumimoji="0" lang="en-US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ommunity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package&gt;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229585" y="4294836"/>
              <a:ext cx="1049784" cy="285949"/>
            </a:xfrm>
            <a:prstGeom prst="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Specification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421547" y="4580784"/>
              <a:ext cx="1521330" cy="285949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I/O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421546" y="3424511"/>
              <a:ext cx="1521331" cy="285949"/>
            </a:xfrm>
            <a:prstGeom prst="rect">
              <a:avLst/>
            </a:prstGeom>
            <a:gradFill rotWithShape="1">
              <a:gsLst>
                <a:gs pos="0">
                  <a:srgbClr val="8064A2">
                    <a:tint val="50000"/>
                    <a:satMod val="300000"/>
                  </a:srgbClr>
                </a:gs>
                <a:gs pos="35000">
                  <a:srgbClr val="8064A2">
                    <a:tint val="37000"/>
                    <a:satMod val="300000"/>
                  </a:srgbClr>
                </a:gs>
                <a:gs pos="100000">
                  <a:srgbClr val="8064A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Data API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421546" y="4294836"/>
              <a:ext cx="1521330" cy="285949"/>
            </a:xfrm>
            <a:prstGeom prst="rect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Data Translation</a:t>
              </a:r>
            </a:p>
          </p:txBody>
        </p:sp>
        <p:sp>
          <p:nvSpPr>
            <p:cNvPr id="126" name="Can 125"/>
            <p:cNvSpPr/>
            <p:nvPr/>
          </p:nvSpPr>
          <p:spPr>
            <a:xfrm>
              <a:off x="3465295" y="5236887"/>
              <a:ext cx="1433834" cy="455053"/>
            </a:xfrm>
            <a:prstGeom prst="can">
              <a:avLst/>
            </a:prstGeom>
            <a:gradFill rotWithShape="1">
              <a:gsLst>
                <a:gs pos="0">
                  <a:srgbClr val="F79646">
                    <a:tint val="100000"/>
                    <a:shade val="100000"/>
                    <a:satMod val="130000"/>
                  </a:srgbClr>
                </a:gs>
                <a:gs pos="100000">
                  <a:srgbClr val="F79646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File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260539" y="3154181"/>
              <a:ext cx="1122982" cy="574428"/>
            </a:xfrm>
            <a:prstGeom prst="rect">
              <a:avLst/>
            </a:prstGeom>
            <a:solidFill>
              <a:srgbClr val="95B3D7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 kern="0" dirty="0" smtClean="0">
                  <a:solidFill>
                    <a:srgbClr val="032453"/>
                  </a:solidFill>
                  <a:latin typeface="Calibri"/>
                  <a:cs typeface="Calibri"/>
                </a:rPr>
                <a:t>&lt;core </a:t>
              </a: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schema&gt;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128" name="Straight Arrow Connector 15"/>
            <p:cNvCxnSpPr>
              <a:stCxn id="127" idx="2"/>
            </p:cNvCxnSpPr>
            <p:nvPr/>
          </p:nvCxnSpPr>
          <p:spPr>
            <a:xfrm>
              <a:off x="5822030" y="3728609"/>
              <a:ext cx="0" cy="56622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29" name="Rectangle 128"/>
            <p:cNvSpPr/>
            <p:nvPr/>
          </p:nvSpPr>
          <p:spPr>
            <a:xfrm>
              <a:off x="3367442" y="2389862"/>
              <a:ext cx="1675377" cy="461712"/>
            </a:xfrm>
            <a:prstGeom prst="rect">
              <a:avLst/>
            </a:prstGeom>
            <a:pattFill prst="ltUpDiag">
              <a:fgClr>
                <a:srgbClr val="95B3D7"/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Application and Analysis Codes</a:t>
              </a:r>
            </a:p>
          </p:txBody>
        </p:sp>
        <p:cxnSp>
          <p:nvCxnSpPr>
            <p:cNvPr id="130" name="Straight Arrow Connector 129"/>
            <p:cNvCxnSpPr>
              <a:stCxn id="121" idx="0"/>
              <a:endCxn id="129" idx="2"/>
            </p:cNvCxnSpPr>
            <p:nvPr/>
          </p:nvCxnSpPr>
          <p:spPr>
            <a:xfrm flipH="1" flipV="1">
              <a:off x="4205131" y="2851574"/>
              <a:ext cx="1" cy="30260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131" name="Straight Arrow Connector 130"/>
            <p:cNvCxnSpPr>
              <a:stCxn id="126" idx="1"/>
              <a:endCxn id="123" idx="2"/>
            </p:cNvCxnSpPr>
            <p:nvPr/>
          </p:nvCxnSpPr>
          <p:spPr>
            <a:xfrm flipV="1">
              <a:off x="4182212" y="4866733"/>
              <a:ext cx="0" cy="370154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2" name="Rectangular Callout 131"/>
            <p:cNvSpPr/>
            <p:nvPr/>
          </p:nvSpPr>
          <p:spPr>
            <a:xfrm>
              <a:off x="304660" y="2056557"/>
              <a:ext cx="2593250" cy="2393128"/>
            </a:xfrm>
            <a:prstGeom prst="wedgeRectCallout">
              <a:avLst>
                <a:gd name="adj1" fmla="val 73027"/>
                <a:gd name="adj2" fmla="val 50166"/>
              </a:avLst>
            </a:prstGeom>
            <a:solidFill>
              <a:srgbClr val="4BACC6">
                <a:lumMod val="20000"/>
                <a:lumOff val="80000"/>
              </a:srgbClr>
            </a:solidFill>
            <a:ln w="25400" cap="flat" cmpd="sng" algn="ctr">
              <a:solidFill>
                <a:srgbClr val="4BACC6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Insulate the data API from the:</a:t>
              </a:r>
            </a:p>
            <a:p>
              <a:pPr marL="630102" marR="0" lvl="1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Storage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backend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  <a:p>
              <a:pPr marL="630102" marR="0" lvl="1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Storage schema</a:t>
              </a:r>
            </a:p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Map between in-memory and in-storage objects</a:t>
              </a:r>
            </a:p>
            <a:p>
              <a:pPr marL="630102" marR="0" lvl="1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Provide default mapping based on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schemas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  <a:p>
              <a:pPr marL="173002" marR="0" lvl="0" indent="-173002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Based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on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HDF5</a:t>
              </a:r>
              <a:r>
                <a:rPr kumimoji="0" lang="en-US" sz="1400" b="0" i="0" u="none" strike="noStrike" kern="0" cap="none" spc="0" normalizeH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primitives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(Group, Dataset, Attribute) but independent of storage</a:t>
              </a:r>
            </a:p>
          </p:txBody>
        </p:sp>
        <p:sp>
          <p:nvSpPr>
            <p:cNvPr id="134" name="Rectangular Callout 133"/>
            <p:cNvSpPr/>
            <p:nvPr/>
          </p:nvSpPr>
          <p:spPr>
            <a:xfrm>
              <a:off x="814192" y="4936735"/>
              <a:ext cx="2335473" cy="1189880"/>
            </a:xfrm>
            <a:prstGeom prst="wedgeRectCallout">
              <a:avLst>
                <a:gd name="adj1" fmla="val 72954"/>
                <a:gd name="adj2" fmla="val -65692"/>
              </a:avLst>
            </a:prstGeom>
            <a:solidFill>
              <a:srgbClr val="9BBB59">
                <a:lumMod val="20000"/>
                <a:lumOff val="80000"/>
              </a:srgbClr>
            </a:solidFill>
            <a:ln w="254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Provide more flexibility with regard to data storage</a:t>
              </a: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Currently only support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HDF5, but other storage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backends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 are possible</a:t>
              </a:r>
            </a:p>
          </p:txBody>
        </p:sp>
        <p:sp>
          <p:nvSpPr>
            <p:cNvPr id="135" name="Rectangular Callout 134"/>
            <p:cNvSpPr/>
            <p:nvPr/>
          </p:nvSpPr>
          <p:spPr>
            <a:xfrm>
              <a:off x="6597019" y="4936735"/>
              <a:ext cx="2449166" cy="1189880"/>
            </a:xfrm>
            <a:prstGeom prst="wedgeRectCallout">
              <a:avLst>
                <a:gd name="adj1" fmla="val -66969"/>
                <a:gd name="adj2" fmla="val -90950"/>
              </a:avLst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Insulate the storage from the specification language</a:t>
              </a: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Simplify the use and creation of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 specifications and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extensions</a:t>
              </a:r>
            </a:p>
          </p:txBody>
        </p:sp>
        <p:sp>
          <p:nvSpPr>
            <p:cNvPr id="136" name="Rectangular Callout 135"/>
            <p:cNvSpPr/>
            <p:nvPr/>
          </p:nvSpPr>
          <p:spPr>
            <a:xfrm>
              <a:off x="6597020" y="3182567"/>
              <a:ext cx="2449166" cy="998760"/>
            </a:xfrm>
            <a:prstGeom prst="wedgeRectCallout">
              <a:avLst>
                <a:gd name="adj1" fmla="val -67359"/>
                <a:gd name="adj2" fmla="val -13758"/>
              </a:avLst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Enable formal specification of data formats</a:t>
              </a:r>
            </a:p>
            <a:p>
              <a:pPr marL="117450" marR="0" lvl="0" indent="-1174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Support extension and evolution of the format</a:t>
              </a:r>
            </a:p>
          </p:txBody>
        </p:sp>
        <p:cxnSp>
          <p:nvCxnSpPr>
            <p:cNvPr id="33" name="Straight Arrow Connector 15"/>
            <p:cNvCxnSpPr/>
            <p:nvPr/>
          </p:nvCxnSpPr>
          <p:spPr>
            <a:xfrm flipH="1">
              <a:off x="4942876" y="4449049"/>
              <a:ext cx="286709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endCxn id="121" idx="2"/>
            </p:cNvCxnSpPr>
            <p:nvPr/>
          </p:nvCxnSpPr>
          <p:spPr>
            <a:xfrm flipV="1">
              <a:off x="4205132" y="3763627"/>
              <a:ext cx="0" cy="269712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46" name="Rectangle 45"/>
            <p:cNvSpPr/>
            <p:nvPr/>
          </p:nvSpPr>
          <p:spPr>
            <a:xfrm>
              <a:off x="5260538" y="2367339"/>
              <a:ext cx="1122983" cy="461712"/>
            </a:xfrm>
            <a:prstGeom prst="rect">
              <a:avLst/>
            </a:prstGeom>
            <a:pattFill prst="ltUpDiag">
              <a:fgClr>
                <a:srgbClr val="95B3D7"/>
              </a:fgClr>
              <a:bgClr>
                <a:prstClr val="white"/>
              </a:bgClr>
            </a:patt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Format Extensions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48" name="Straight Arrow Connector 47"/>
            <p:cNvCxnSpPr>
              <a:stCxn id="127" idx="0"/>
              <a:endCxn id="46" idx="2"/>
            </p:cNvCxnSpPr>
            <p:nvPr/>
          </p:nvCxnSpPr>
          <p:spPr>
            <a:xfrm flipV="1">
              <a:off x="5822030" y="2829051"/>
              <a:ext cx="0" cy="32513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33" name="Rectangular Callout 132"/>
            <p:cNvSpPr/>
            <p:nvPr/>
          </p:nvSpPr>
          <p:spPr>
            <a:xfrm>
              <a:off x="4552235" y="1046484"/>
              <a:ext cx="3161591" cy="1133691"/>
            </a:xfrm>
            <a:prstGeom prst="wedgeRectCallout">
              <a:avLst>
                <a:gd name="adj1" fmla="val -47879"/>
                <a:gd name="adj2" fmla="val 173886"/>
              </a:avLst>
            </a:prstGeom>
            <a:solidFill>
              <a:srgbClr val="AA8AB4">
                <a:alpha val="29000"/>
              </a:srgbClr>
            </a:solidFill>
            <a:ln w="25400" cap="flat" cmpd="sng" algn="ctr">
              <a:solidFill>
                <a:srgbClr val="8064A2"/>
              </a:solidFill>
              <a:prstDash val="solid"/>
            </a:ln>
            <a:effectLst/>
          </p:spPr>
          <p:txBody>
            <a:bodyPr lIns="91420" tIns="45710" rIns="91420" bIns="45710" rtlCol="0" anchor="ctr"/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Provide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mechanism</a:t>
              </a:r>
              <a:r>
                <a:rPr kumimoji="0" lang="en-US" sz="1400" b="0" i="0" u="none" strike="noStrike" kern="0" cap="none" spc="0" normalizeH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 for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stable and maintainable data API that advanced applications can built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32453"/>
                  </a:solidFill>
                  <a:effectLst/>
                  <a:uLnTx/>
                  <a:uFillTx/>
                  <a:latin typeface="Calibri"/>
                  <a:cs typeface="Calibri"/>
                </a:rPr>
                <a:t>on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tabLst/>
                <a:defRPr/>
              </a:pPr>
              <a:r>
                <a:rPr lang="en-US" sz="1400" kern="0" noProof="0" dirty="0" smtClean="0">
                  <a:solidFill>
                    <a:srgbClr val="032453"/>
                  </a:solidFill>
                  <a:latin typeface="Calibri"/>
                  <a:cs typeface="Calibri"/>
                </a:rPr>
                <a:t>Customize type-specific object-relational mapping for read/write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412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44240</TotalTime>
  <Words>141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Andrew Tritt</cp:lastModifiedBy>
  <cp:revision>471</cp:revision>
  <cp:lastPrinted>2017-05-26T22:03:05Z</cp:lastPrinted>
  <dcterms:created xsi:type="dcterms:W3CDTF">2011-12-07T04:54:59Z</dcterms:created>
  <dcterms:modified xsi:type="dcterms:W3CDTF">2019-03-07T22:54:06Z</dcterms:modified>
</cp:coreProperties>
</file>